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59" r:id="rId6"/>
    <p:sldId id="265" r:id="rId7"/>
    <p:sldId id="262" r:id="rId8"/>
    <p:sldId id="267" r:id="rId9"/>
    <p:sldId id="268" r:id="rId10"/>
    <p:sldId id="263" r:id="rId11"/>
    <p:sldId id="266" r:id="rId12"/>
    <p:sldId id="264" r:id="rId13"/>
    <p:sldId id="269" r:id="rId14"/>
    <p:sldId id="270" r:id="rId15"/>
    <p:sldId id="271" r:id="rId16"/>
    <p:sldId id="273" r:id="rId17"/>
    <p:sldId id="272" r:id="rId18"/>
    <p:sldId id="26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tability-AI/generative-mode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tability-AI/generative-mode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ggingface.co/stabilityai/stable-diffusion-3-mediu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tability-AI/" TargetMode="External"/><Relationship Id="rId2" Type="http://schemas.openxmlformats.org/officeDocument/2006/relationships/hyperlink" Target="https://hf-mirror.com/stabilityai/stable-diffusion-2-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lfoundations/open_clip" TargetMode="External"/><Relationship Id="rId5" Type="http://schemas.openxmlformats.org/officeDocument/2006/relationships/hyperlink" Target="https://arxiv.org/abs/2112.10752" TargetMode="External"/><Relationship Id="rId4" Type="http://schemas.openxmlformats.org/officeDocument/2006/relationships/hyperlink" Target="https://hf-mirror.com/stabilityai/stable-diffusion-2/blob/main/LICENSE-MODE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bilitya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FPnUhsQJ5B" TargetMode="External"/><Relationship Id="rId7" Type="http://schemas.openxmlformats.org/officeDocument/2006/relationships/hyperlink" Target="https://doi.org/10.1109/ICCV51070.2023.0035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48550/arXiv.2311.17042" TargetMode="External"/><Relationship Id="rId5" Type="http://schemas.openxmlformats.org/officeDocument/2006/relationships/hyperlink" Target="https://openaccess.thecvf.com/content/CVPR2022/html/Rombach_High-Resolution_Image_Synthesis_With_Latent_Diffusion_Models_CVPR_2022_paper.html" TargetMode="External"/><Relationship Id="rId4" Type="http://schemas.openxmlformats.org/officeDocument/2006/relationships/hyperlink" Target="https://openreview.net/forum?id=di52zR8xg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CompVis/stable-diffus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mu.de/" TargetMode="External"/><Relationship Id="rId4" Type="http://schemas.openxmlformats.org/officeDocument/2006/relationships/hyperlink" Target="https://github.com/CompV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unwayml/stable-diffu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unwayml.com/" TargetMode="External"/><Relationship Id="rId5" Type="http://schemas.openxmlformats.org/officeDocument/2006/relationships/hyperlink" Target="https://arxiv.org/abs/2207.12598" TargetMode="External"/><Relationship Id="rId4" Type="http://schemas.openxmlformats.org/officeDocument/2006/relationships/hyperlink" Target="https://huggingface.co/steps/huggingface.co/CompVis/stable-diffusion-v1-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tabilityai/stable-diffusion-2-1-unclip/blob/main/sd21-unclip-l.ckpt" TargetMode="External"/><Relationship Id="rId13" Type="http://schemas.openxmlformats.org/officeDocument/2006/relationships/hyperlink" Target="https://huggingface.co/stabilityai/stable-diffusion-2-1-base" TargetMode="External"/><Relationship Id="rId18" Type="http://schemas.openxmlformats.org/officeDocument/2006/relationships/hyperlink" Target="https://github.com/Stability-AI/stablediffusion#depth-conditional-stable-diffusion" TargetMode="External"/><Relationship Id="rId3" Type="http://schemas.openxmlformats.org/officeDocument/2006/relationships/hyperlink" Target="https://github.com/Stability-AI/stablediffusion" TargetMode="External"/><Relationship Id="rId7" Type="http://schemas.openxmlformats.org/officeDocument/2006/relationships/hyperlink" Target="https://github.com/kakaobrain/karlo" TargetMode="External"/><Relationship Id="rId12" Type="http://schemas.openxmlformats.org/officeDocument/2006/relationships/hyperlink" Target="https://huggingface.co/stabilityai/stable-diffusion-2-1" TargetMode="External"/><Relationship Id="rId17" Type="http://schemas.openxmlformats.org/officeDocument/2006/relationships/hyperlink" Target="https://github.com/Stability-AI/stablediffusion#image-upscaling-with-stable-diffusion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arxiv.org/abs/2202.00512" TargetMode="External"/><Relationship Id="rId20" Type="http://schemas.openxmlformats.org/officeDocument/2006/relationships/hyperlink" Target="https://github.com/Stability-AI/stablediffusion#image-inpainting-with-stable-diffu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204.06125" TargetMode="External"/><Relationship Id="rId11" Type="http://schemas.openxmlformats.org/officeDocument/2006/relationships/hyperlink" Target="https://clipdrop.co/stable-diffusion-reimagine" TargetMode="External"/><Relationship Id="rId5" Type="http://schemas.openxmlformats.org/officeDocument/2006/relationships/hyperlink" Target="https://huggingface.co/stabilityai/" TargetMode="External"/><Relationship Id="rId15" Type="http://schemas.openxmlformats.org/officeDocument/2006/relationships/hyperlink" Target="https://github.com/mlfoundations/open_clip" TargetMode="External"/><Relationship Id="rId10" Type="http://schemas.openxmlformats.org/officeDocument/2006/relationships/hyperlink" Target="https://github.com/Stability-AI/stablediffusion/blob/main/doc/UNCLIP.MD" TargetMode="External"/><Relationship Id="rId19" Type="http://schemas.openxmlformats.org/officeDocument/2006/relationships/hyperlink" Target="https://github.com/isl-org/MiDaS" TargetMode="External"/><Relationship Id="rId4" Type="http://schemas.openxmlformats.org/officeDocument/2006/relationships/hyperlink" Target="https://www.stability.ai/" TargetMode="External"/><Relationship Id="rId9" Type="http://schemas.openxmlformats.org/officeDocument/2006/relationships/hyperlink" Target="https://huggingface.co/stabilityai/stable-diffusion-2-1-unclip/blob/main/sd21-unclip-h.ckpt" TargetMode="External"/><Relationship Id="rId14" Type="http://schemas.openxmlformats.org/officeDocument/2006/relationships/hyperlink" Target="https://laion.ai/blog/laion-5b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" y="1562100"/>
            <a:ext cx="12192000" cy="3708399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976" y="369959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Sakura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July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14, 2024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0" y="1319552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</a:rPr>
              <a:t>Introduction to Stable Diffusion </a:t>
            </a:r>
            <a:endParaRPr lang="zh-CN" altLang="en-US" sz="44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527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XL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57890"/>
            <a:ext cx="7515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English, Z., Lacey, K.,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Müller, J.,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Penna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(2023, October 13). SDXL: Improving Latent Diffusion Models for High-Resolution Image Synthesis. The Twelfth International Conference on Learning Representations.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2" y="1317904"/>
            <a:ext cx="10840565" cy="357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12217" y="4980562"/>
            <a:ext cx="108968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 Comparing user preferences between SDXL and Stable Diffusion 1.5 &amp; 2.1. While SDXL already clearly outperforms Stable Diffusion 1.5 &amp; 2.1, adding the additional refinement stage boosts performance. Right: Visualization of the two-stage pipeline: We generate initial latents of size 128 × 128 using SDXL. Afterwards, we utilize a specialized high-resolution refinement model and apply SDEdit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latents generated in the first step, using the same prompt. SDXL and the refinement model use the same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2023)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4742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XL T</a:t>
            </a:r>
            <a:r>
              <a:rPr lang="en-US" altLang="zh-CN" sz="3200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urbo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611779"/>
            <a:ext cx="6654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Sauer,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(2023). Adversarial Diffusion Distillation (arXiv:2311.17042).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1191167"/>
            <a:ext cx="6320780" cy="5221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23099" y="2146638"/>
                <a:ext cx="4771757" cy="288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Adversarial Diffusion Distillation (ADD). The ADD-student is trained as a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denoiser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receives diffused input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 and outputs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err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optimizing two objectives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Adversarial loss: The model aims to fool a discriminator trained to distinguish the generated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real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Distillation loss: The model is trained to match the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denoised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frozen DM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teacher (Sauer et al., 2023).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99" y="2146638"/>
                <a:ext cx="4771757" cy="2887072"/>
              </a:xfrm>
              <a:prstGeom prst="rect">
                <a:avLst/>
              </a:prstGeom>
              <a:blipFill>
                <a:blip r:embed="rId5"/>
                <a:stretch>
                  <a:fillRect l="-1022" t="-1055" r="-2043" b="-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1860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Diffusion </a:t>
            </a:r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3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72" y="1228643"/>
            <a:ext cx="6323155" cy="434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0" y="6457890"/>
            <a:ext cx="8546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Kulal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Entezari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Müller, J., Saini, H., Levi, Y., Lorenz, D., Sauer, A.,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Boesel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English, Z.,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(2024, June 6). Scaling Rectified Flow Transformers for High-Resolution Image Synthesis. Forty-first International Conference on Machine Learning. </a:t>
            </a:r>
          </a:p>
        </p:txBody>
      </p:sp>
      <p:sp>
        <p:nvSpPr>
          <p:cNvPr id="8" name="矩形 7"/>
          <p:cNvSpPr/>
          <p:nvPr/>
        </p:nvSpPr>
        <p:spPr>
          <a:xfrm>
            <a:off x="1059542" y="5746332"/>
            <a:ext cx="10421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architecture. Concatenation is indicated by ⊙ and element-wise multiplication by ∗.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RMS-Norm for Q and K can be added to stabilize training runs. Best viewed zoomed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2024)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277997"/>
            <a:ext cx="12192000" cy="21892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Quick Start with Stable Diffusion with Diffusers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24575" y="2031924"/>
            <a:ext cx="5924550" cy="339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4855" y="606392"/>
            <a:ext cx="3913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Model Card –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SD v2.1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212" y="5802549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Model Card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(part of full version) of Stable Diffusion v2-1 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736" y="2259705"/>
            <a:ext cx="601635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Robin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Patrick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type: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Diffusion-based text-to-image generation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Language(s):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English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u="sng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CreativeML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Open RAIL++-M License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Description: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This is a model that can be used to generate and modify images based on text prompts. It is a 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Latent Diffusion Model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that uses a fixed, </a:t>
            </a:r>
            <a:r>
              <a:rPr lang="en-US" altLang="zh-CN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encoder (</a:t>
            </a:r>
            <a:r>
              <a:rPr lang="en-US" altLang="zh-CN" u="sng" dirty="0" err="1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OpenCLIP-ViT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/H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for more information:</a:t>
            </a:r>
            <a:r>
              <a:rPr lang="en-US" altLang="zh-CN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u="sng" dirty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GitHub Repository</a:t>
            </a:r>
            <a:r>
              <a:rPr lang="en-US" altLang="zh-CN" dirty="0" smtClean="0">
                <a:solidFill>
                  <a:srgbClr val="4B55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4B55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9612" y="2011734"/>
            <a:ext cx="56422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@InProceedings{Rombach_2022_CVPR,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author    = {Rombach, Robin and Blattmann, Andreas and Lorenz, Dominik and Esser, Patrick and Ommer, Bj\"orn},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title     = {High-Resolution Image Synthesis With Latent Diffusion Models},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booktitle = {Proceedings of the IEEE/CVF Conference on Computer Vision and Pattern Recognition (CVPR)},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month     = {June},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year      = {2022},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pages     = {10684-10695}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43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589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https://huggingface.co/stabilityai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19336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left to right: SD v2.1 (v1-v1.4, v2), SD XL Turbo (XL-base,…) and SD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5589"/>
          <a:stretch/>
        </p:blipFill>
        <p:spPr>
          <a:xfrm>
            <a:off x="1505339" y="1369489"/>
            <a:ext cx="3461657" cy="4512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5876" r="69982"/>
          <a:stretch/>
        </p:blipFill>
        <p:spPr>
          <a:xfrm>
            <a:off x="8737600" y="1322864"/>
            <a:ext cx="1696862" cy="4537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152" y="1369488"/>
            <a:ext cx="2068858" cy="4490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9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6473279"/>
            <a:ext cx="844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Khanna, S., Liu, P., Zhou, L.,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Burke, M., Lobell, D. B.,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(2023, October 13). DiffusionSat: A Generative Foundation Model for Satellite Imagery. The Twelfth International Conference on Learning Representations. https://openreview.net/forum?id=I5webNFDgQ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07123" y="5586787"/>
            <a:ext cx="794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DiffusionSat (Khanna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59" y="2037312"/>
            <a:ext cx="7979777" cy="303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2" y="1869012"/>
            <a:ext cx="3140170" cy="349181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1394460" y="3360420"/>
            <a:ext cx="4160520" cy="138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295400" y="3779520"/>
            <a:ext cx="4259580" cy="98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104900" y="4183380"/>
            <a:ext cx="5829300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1104900" y="4053840"/>
            <a:ext cx="4305300" cy="87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Installation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08131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Entezari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Müller, J., Saini, H., Levi, Y., Lorenz, D., Sauer,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Boesel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English, Z.,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(2024, June 6).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Rectified Flow Transformers for High-Resolution Image Synthesis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Forty-first International Conference on Machine Learning.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https://openreview.net/forum?id=FPnUhsQJ5B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English, Z., Lacey, K.,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Dockhorn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Müller, J.,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(2023, October 13).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SDXL: Improving Latent Diffusion Models for High-Resolution Image Synthesis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Twelfth International Conference on Learning Representations.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https://openreview.net/forum?id=di52zR8xgf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https://openaccess.thecvf.com/content/CVPR2022/html/Rombach_High-Resolution_Image_Synthesis_With_Latent_Diffusion_Models_CVPR_2022_paper.html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Sauer, A., Lorenz, D.,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(2023).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Diffusion Distillation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(arXiv:2311.17042).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doi.org/10.48550/arXiv.2311.17042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L., Rao, A.,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(2023). Adding Conditional Control to Text-to-Image Diffusion Models.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IEEE/CVF International Conference on Computer Vision (ICCV)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3813–3824.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https://doi.org/10.1109/ICCV51070.2023.00355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1140704"/>
            <a:ext cx="9030051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Overview</a:t>
            </a:r>
            <a:endParaRPr lang="en-US" altLang="zh-CN" sz="2800" b="1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Evolution of Stable Diffusion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 XL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Diffusion 3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Quick Start with Stable Diffusion with Diffusers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Model Card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File Structures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Installation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Deployment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Further Explore Diffusers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96339" y="2973322"/>
            <a:ext cx="10515600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96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Overview</a:t>
            </a:r>
            <a:endParaRPr lang="zh-CN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2000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altLang="zh-CN" sz="7200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Evolution of Stable Diffusion</a:t>
            </a:r>
          </a:p>
          <a:p>
            <a:pPr algn="ctr"/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8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362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83" y="1282027"/>
            <a:ext cx="9777106" cy="47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64855" y="6121767"/>
            <a:ext cx="119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LDM 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362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Latent Diffusion Model (LDM)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8878" y="6357276"/>
            <a:ext cx="84485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 L., Rao, A.,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(2023). Adding Conditional Control to Text-to-Image Diffusion Models. 2023 IEEE/CVF International Conference on Computer Vision (ICCV), 3813–3824. https://doi.org/10.1109/ICCV51070.2023.00355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54" y="1395291"/>
            <a:ext cx="5259782" cy="43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89648" y="5765120"/>
            <a:ext cx="794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Samples from our LDM for layout-to-image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Samples from our text-to-image LDM model for userdefined text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92" y="1407165"/>
            <a:ext cx="3235117" cy="436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5773020" y="5803728"/>
            <a:ext cx="794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Stable Diffusion (LDM) 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ControlNet(Zhang et al., 2023)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4245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Diffusion v1-v1.4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855" y="1591276"/>
            <a:ext cx="1087853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version 4 model checkpoints are released. Higher versions have been trained for longer and are thus usually better in terms of image generation quality then lower versions. More specifically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stable-diffusion-v1-1: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checkpoint is randomly initialized and has been trained on 237,000 steps at resolution 256x256 on laion2B-en. 194,000 steps at resolution 512x512 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-high-resolution (170M examples from LAION-5B with resolution &gt;= 1024x1024).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stable-diffusion-v1-2: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checkpoint resumed training from stable-diffusion-v1-1. 515,000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(a subset of laion2B-en, filtered to images with an original size &gt;= 512x512, estimated aesthetics score &gt; 5.0, and an estimated watermark probability &lt; 0.5. The watermark estimate is from the LAION-5B metadata, the aesthetics score is estimated using an improved aesthetics estimator).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stable-diffusion-v1-3: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checkpoint resumed training from stable-diffusion-v1-2. 195,000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and 10 % dropping of the text-conditioning to improve classifier-free guidance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stable-diffusion-v1-4: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checkpoint resumed training from stable-diffusion-v1-2. 195,000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-improved-aesthetics" and 10 % dropping of the text-conditioning to improve classifier-free guidance sampling.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stable-diffusion-v1-4 Resumed from stable-diffusion-v1-2.225,000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-aesthetics v2 5+" and 10 % dropping of the text-conditioning to improve classifier-free guidance sampling.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0225" y="1160287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en-US" altLang="zh-CN" dirty="0" err="1" smtClean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CompVis</a:t>
            </a:r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 </a:t>
            </a:r>
            <a:r>
              <a:rPr lang="en-US" altLang="zh-CN" dirty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Ludwig Maximilian University of Munich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369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2"/>
              </a:rPr>
              <a:t>Stable Diffusion v1.5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855" y="1621849"/>
            <a:ext cx="10878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Stable-Diffusion-v1-5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checkpoint was initialized with the weights of the 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Stable-Diffusion-v1-2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checkpoint and subsequently fine-tuned on 595k steps at resolution 512x512 on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-aesthetics v2 5+" and 10% dropping of the text-conditioning to improve 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classifier-free guidance 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0225" y="1160287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en-US" altLang="zh-CN" dirty="0" smtClean="0">
                <a:solidFill>
                  <a:srgbClr val="248CC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Runway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6101" y="2967335"/>
            <a:ext cx="6559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More Training Data</a:t>
            </a:r>
          </a:p>
          <a:p>
            <a:pPr algn="ctr"/>
            <a:r>
              <a:rPr lang="en-US" altLang="zh-CN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Better Text Encoder 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97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546376"/>
            <a:ext cx="84485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</a:t>
            </a:r>
            <a:r>
              <a:rPr lang="en-US" altLang="zh-CN" sz="10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10684–10695.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126" y="458433"/>
            <a:ext cx="369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3"/>
              </a:rPr>
              <a:t>Stable </a:t>
            </a:r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hlinkClick r:id="rId3"/>
              </a:rPr>
              <a:t>Diffusion v2.1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817" y="995680"/>
            <a:ext cx="80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by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Stability AI</a:t>
            </a:r>
            <a:r>
              <a:rPr lang="en-US" altLang="zh-CN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69937" y="1365012"/>
            <a:ext cx="10968623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March 24, 2023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UnCLIP 2.1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finetune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unCLIP 2.1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5"/>
              </a:rPr>
              <a:t>Hugging 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resolution, based on SD2.1-768. This model allows for image variations and mixing operations as described in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6"/>
              </a:rPr>
              <a:t>Hierarchical Text-Conditional Image Generation with CLIP Latents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and, thanks to its modularity, can be combined with other models such as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7"/>
              </a:rPr>
              <a:t>KARLO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 Comes in two variants: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8"/>
              </a:rPr>
              <a:t>Stable unCLIP-L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and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9"/>
              </a:rPr>
              <a:t>Stable unCLIP-H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which are conditioned on CLIP ViT-L and ViT-H image embeddings, respectively. Instructions are available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0"/>
              </a:rPr>
              <a:t>here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 public demo of SD-unCLIP is already available at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1"/>
              </a:rPr>
              <a:t>clipdrop.co/stable-diffusion-reimagine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latin typeface="Times New Roman" panose="02020603050405020304" pitchFamily="18" charset="0"/>
              <a:ea typeface="-apple-system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December 7, 2022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Version 2.1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model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2.1-v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2"/>
              </a:rPr>
              <a:t>Hugging 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 and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2.1-base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3"/>
              </a:rPr>
              <a:t>HuggingFace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512x512 resolution, both based on the same number of parameters and architecture as 2.0 and fine-tuned on 2.0, on a less restrictive NSFW filtering of the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4"/>
              </a:rPr>
              <a:t>LAION-5B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dataset. Per default, the attention operation of the model is evaluated at full precision when 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var(--fontStack-monospace, ui-monospace, SFMono-Regular, SF Mono, Menlo, Consolas, Liberation Mono, monospace)"/>
                <a:cs typeface="Times New Roman" panose="02020603050405020304" pitchFamily="18" charset="0"/>
              </a:rPr>
              <a:t>xformers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is not installed. To enable fp16 (which can cause numerical instabilities with the vanilla attention module on the v2.1 model) , run your script with 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var(--fontStack-monospace, ui-monospace, SFMono-Regular, SF Mono, Menlo, Consolas, Liberation Mono, monospace)"/>
                <a:cs typeface="Times New Roman" panose="02020603050405020304" pitchFamily="18" charset="0"/>
              </a:rPr>
              <a:t>ATTN_PRECISION=fp16 python &lt;thescript.py&gt;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latin typeface="Times New Roman" panose="02020603050405020304" pitchFamily="18" charset="0"/>
              <a:ea typeface="-apple-system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November 24, 2022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-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Version 2.0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 stable diffusion model (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Stable Diffusion 2.0-v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) at 768x768 resolution. Same number of parameters in the U-Net as 1.5, but uses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5"/>
              </a:rPr>
              <a:t>OpenCLIP-ViT/H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as the text encoder and is trained from scratch.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2.0-v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is a so-called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6"/>
              </a:rPr>
              <a:t>v-prediction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 above model is finetuned from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which was trained as a standard noise-prediction model on 512x512 images and is also made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Added 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7"/>
              </a:rPr>
              <a:t>x4 upscaling latent text-guided diffusion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New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8"/>
              </a:rPr>
              <a:t>depth-guided stable diffusion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finetuned from 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SD 2.0-base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 The model is conditioned on monocular depth estimates inferred via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19"/>
              </a:rPr>
              <a:t>MiDaS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and can be used for structure-preserving img2img and shape-conditional synthesis.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A 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  <a:hlinkClick r:id="rId20"/>
              </a:rPr>
              <a:t>text-guided inpainting model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, finetuned from SD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</a:t>
            </a:r>
            <a:r>
              <a:rPr kumimoji="0" lang="zh-CN" altLang="zh-CN" sz="1600" b="0" i="1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2.0-base</a:t>
            </a:r>
            <a:r>
              <a:rPr kumimoji="0" lang="zh-CN" altLang="zh-CN" sz="1600" b="0" i="0" u="sng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5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1633</Words>
  <Application>Microsoft Office PowerPoint</Application>
  <PresentationFormat>宽屏</PresentationFormat>
  <Paragraphs>119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Open Sans</vt:lpstr>
      <vt:lpstr>var(--fontStack-monospace, ui-monospace, SFMono-Regular, SF Mono, Menlo, Consolas, Liberation Mono, monospace)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Introduction to Stable Diffusion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41</cp:revision>
  <dcterms:created xsi:type="dcterms:W3CDTF">2024-07-14T01:47:15Z</dcterms:created>
  <dcterms:modified xsi:type="dcterms:W3CDTF">2024-08-17T10:04:46Z</dcterms:modified>
</cp:coreProperties>
</file>